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valla, Russell" initials="ZR" lastIdx="2" clrIdx="0">
    <p:extLst>
      <p:ext uri="{19B8F6BF-5375-455C-9EA6-DF929625EA0E}">
        <p15:presenceInfo xmlns:p15="http://schemas.microsoft.com/office/powerpoint/2012/main" userId="S::RZavalla@ccisd.net::8696f86d-df41-46b3-83ac-fe3d32fa96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CD503-3E79-4BFD-80CE-F1134054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4AA7D-1F33-438F-B70F-76D9BFF86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1208B-9FA0-453D-993A-9994CA3DB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68E11-B0D4-43B0-B9AE-C9444D934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72757-5A0C-4901-8F39-2A953C58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3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5080F-F45A-4FB7-A0FF-134C308CB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7E4CB3-8805-4E87-87EE-A7C15A72B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731BE-429C-476E-ADD4-ECDA4BAC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553D3-8797-49F0-9191-A5AA4B7F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54F0E-F7A2-471D-8C32-E0F5905B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7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5B12B6-5442-4834-993E-483B728F9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AA9D1-D435-41B7-901D-97FD779DC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4BB82-9E5C-47D3-8D00-540CCA3E3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EE193-763B-4300-BD9E-877EB6CB8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B8342-3818-4D3C-9493-A78598E9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6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2D0D-8434-40BE-8F37-9A06FDB69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9D7D-4101-41DC-B02E-556D789A8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BF7F8-5833-44EF-8BA3-FB7CA0A4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7940E-CB38-446B-ABED-1C9FDC6D8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1A2C1-B5B1-4942-B349-34C3A7DE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9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92862-8F18-4D9E-BF35-13A4F79C8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DBCE0-BA3C-4394-8533-E1C019287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155BF-5CC5-47DA-8F9A-FC0D0F781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80F16-6F54-409C-8411-73D3F884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19D02-F800-45B0-8487-DDEC1379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5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BD84D-BDAE-4AB4-9507-CE498F5B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74D8E-970A-4283-976E-93CA0A7FC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771C4-4568-4C48-94B2-F1BEEC05E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AA6AE-587F-4878-85D6-B6E40395F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209B3-034F-4EF1-993F-1F1EA055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C5AB9-81E2-4F6B-A560-D89D76259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7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F360-1A1B-4D08-9513-4D5A09A32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085D8-7715-4E49-A177-374101760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A64AA-7D3E-49C8-B858-15B27A7CD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DCCB7-B3A3-407F-9817-C9D26B685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C67FE8-1273-4EF4-9D41-6ECF7EC6C6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F40203-AFFA-458E-A424-024A042F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927615-E254-426D-8CC1-05DEF04FC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919FDE-5CCE-45E1-A3B2-FF07C335F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4B282-46A3-458E-B153-D0556AAD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F9189C-49AE-4411-9B04-A46BA0027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4C869C-49E3-4664-A873-9BC8C0816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0D742-9693-4762-BDA4-8CCD5730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1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D477A2-A655-4438-9FF7-C5FFFEAD3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BE5F67-E91E-4030-B9BF-AB0FCA115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417AB-7947-4471-8380-6686AB67A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1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5C038-71FB-4CBD-93FE-A9FDEA0C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FDECD-8D85-4DA4-A1B6-2529D5CD8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D043F-53DF-4322-933A-C67174118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3E774-FA6F-47F3-96B0-C62B386AF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9B65B-C095-42C4-9FAF-B0A7C3E84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DC611-4C6D-4CCB-BF80-43872A4D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6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75F19-5757-49E9-9A3F-75278D24A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DCCB76-295C-4A6C-891A-B978C187B9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6722C-27BE-4344-A141-C54DA5C5A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09E4F-3DCA-4A00-8FD5-53FEE9B5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E4DCF-F83A-4DE8-A00D-F399BA62E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2739C-7022-4C28-8431-9F041008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3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B45A08-C72A-468E-BBF0-A72B5A7CF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F920A-7BC1-490D-93EC-75CBD0304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F043D-D147-428E-831E-D3C1A50BE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C17E0-08C4-449F-98B3-402D90D9305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5746E-7DAB-41E7-B4E8-486556974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F28EB-90A0-4A5A-B056-456E37195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16268-4C4B-4FED-B73A-A8FF5F251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7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E119B-D86A-4569-8D5C-C7EB767489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Major Scales</a:t>
            </a:r>
          </a:p>
        </p:txBody>
      </p:sp>
    </p:spTree>
    <p:extLst>
      <p:ext uri="{BB962C8B-B14F-4D97-AF65-F5344CB8AC3E}">
        <p14:creationId xmlns:p14="http://schemas.microsoft.com/office/powerpoint/2010/main" val="162560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5FD5-CB6D-41AF-88F0-153A45B8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Whole &amp; Half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3ECEA-7C79-4612-A616-DE0C09298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(&amp; minor) scales are made of whole steps and half steps.</a:t>
            </a:r>
          </a:p>
          <a:p>
            <a:r>
              <a:rPr lang="en-US" dirty="0"/>
              <a:t>A </a:t>
            </a:r>
            <a:r>
              <a:rPr lang="en-US" b="1" dirty="0">
                <a:solidFill>
                  <a:srgbClr val="00B050"/>
                </a:solidFill>
              </a:rPr>
              <a:t>whole step </a:t>
            </a:r>
            <a:r>
              <a:rPr lang="en-US" dirty="0"/>
              <a:t>is separated by 2 notes.</a:t>
            </a:r>
          </a:p>
          <a:p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half step </a:t>
            </a:r>
            <a:r>
              <a:rPr lang="en-US" dirty="0"/>
              <a:t>is separated by 1 note.</a:t>
            </a:r>
          </a:p>
          <a:p>
            <a:r>
              <a:rPr lang="en-US" dirty="0"/>
              <a:t>The following slide will give you a visual understanding of </a:t>
            </a:r>
            <a:r>
              <a:rPr lang="en-US" b="1" dirty="0">
                <a:solidFill>
                  <a:srgbClr val="00B050"/>
                </a:solidFill>
              </a:rPr>
              <a:t>whole steps </a:t>
            </a:r>
            <a:r>
              <a:rPr lang="en-US" dirty="0"/>
              <a:t>and </a:t>
            </a:r>
            <a:r>
              <a:rPr lang="en-US" b="1" dirty="0">
                <a:solidFill>
                  <a:srgbClr val="FF0000"/>
                </a:solidFill>
              </a:rPr>
              <a:t>half steps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03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AAD48-2B55-4F91-BF1B-5258D043D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Whole Steps/Half Steps</a:t>
            </a:r>
          </a:p>
        </p:txBody>
      </p:sp>
      <p:pic>
        <p:nvPicPr>
          <p:cNvPr id="5" name="Content Placeholder 4" descr="A close up of a piano&#10;&#10;Description automatically generated">
            <a:extLst>
              <a:ext uri="{FF2B5EF4-FFF2-40B4-BE49-F238E27FC236}">
                <a16:creationId xmlns:a16="http://schemas.microsoft.com/office/drawing/2014/main" id="{47B73022-F110-4684-A5D0-1E203ADCCA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837" y="1690688"/>
            <a:ext cx="9458325" cy="262629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FF2A90-3A60-4A2D-835C-56A8032A4E37}"/>
              </a:ext>
            </a:extLst>
          </p:cNvPr>
          <p:cNvSpPr txBox="1"/>
          <p:nvPr/>
        </p:nvSpPr>
        <p:spPr>
          <a:xfrm>
            <a:off x="838200" y="5273211"/>
            <a:ext cx="48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Whole Steps (W)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Separated by TWO keys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6D57F6-98A0-4FE2-B597-304D0EB28CA9}"/>
              </a:ext>
            </a:extLst>
          </p:cNvPr>
          <p:cNvSpPr txBox="1"/>
          <p:nvPr/>
        </p:nvSpPr>
        <p:spPr>
          <a:xfrm>
            <a:off x="6499412" y="5273211"/>
            <a:ext cx="48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Half Steps (h)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Separated by ONE key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4E27A4-BFF3-49B6-B18D-83F9A683B49C}"/>
              </a:ext>
            </a:extLst>
          </p:cNvPr>
          <p:cNvCxnSpPr/>
          <p:nvPr/>
        </p:nvCxnSpPr>
        <p:spPr>
          <a:xfrm>
            <a:off x="4598894" y="4087906"/>
            <a:ext cx="215153" cy="3840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79F2D6F-6245-4BA6-949B-90CF8106AF34}"/>
              </a:ext>
            </a:extLst>
          </p:cNvPr>
          <p:cNvCxnSpPr>
            <a:cxnSpLocks/>
          </p:cNvCxnSpPr>
          <p:nvPr/>
        </p:nvCxnSpPr>
        <p:spPr>
          <a:xfrm flipH="1">
            <a:off x="4814047" y="4087906"/>
            <a:ext cx="233082" cy="35359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DCA80F5-9D62-4B02-ABC2-AF36035FACFB}"/>
              </a:ext>
            </a:extLst>
          </p:cNvPr>
          <p:cNvSpPr txBox="1"/>
          <p:nvPr/>
        </p:nvSpPr>
        <p:spPr>
          <a:xfrm>
            <a:off x="4608869" y="452609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36739B-1F59-48B6-ABF0-91508F12BBDB}"/>
              </a:ext>
            </a:extLst>
          </p:cNvPr>
          <p:cNvCxnSpPr/>
          <p:nvPr/>
        </p:nvCxnSpPr>
        <p:spPr>
          <a:xfrm>
            <a:off x="7149054" y="4087906"/>
            <a:ext cx="215153" cy="384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D0935F-EB31-4D7E-925A-2BFBEFFB1C83}"/>
              </a:ext>
            </a:extLst>
          </p:cNvPr>
          <p:cNvCxnSpPr>
            <a:cxnSpLocks/>
          </p:cNvCxnSpPr>
          <p:nvPr/>
        </p:nvCxnSpPr>
        <p:spPr>
          <a:xfrm flipH="1">
            <a:off x="7364207" y="4087906"/>
            <a:ext cx="233082" cy="3535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A76FA81-743E-48BC-8C7B-E01DD23265CD}"/>
              </a:ext>
            </a:extLst>
          </p:cNvPr>
          <p:cNvSpPr txBox="1"/>
          <p:nvPr/>
        </p:nvSpPr>
        <p:spPr>
          <a:xfrm>
            <a:off x="7210960" y="452704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0598D8-B6F3-4AC9-A776-0269280C405A}"/>
              </a:ext>
            </a:extLst>
          </p:cNvPr>
          <p:cNvSpPr txBox="1"/>
          <p:nvPr/>
        </p:nvSpPr>
        <p:spPr>
          <a:xfrm>
            <a:off x="4855915" y="3633979"/>
            <a:ext cx="3465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A01837E-2E7A-44ED-9224-4DA54E8699EB}"/>
              </a:ext>
            </a:extLst>
          </p:cNvPr>
          <p:cNvSpPr txBox="1"/>
          <p:nvPr/>
        </p:nvSpPr>
        <p:spPr>
          <a:xfrm>
            <a:off x="7406075" y="3610852"/>
            <a:ext cx="3465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4B138A6-7FA3-417C-8FCD-13D77765B270}"/>
              </a:ext>
            </a:extLst>
          </p:cNvPr>
          <p:cNvSpPr txBox="1"/>
          <p:nvPr/>
        </p:nvSpPr>
        <p:spPr>
          <a:xfrm>
            <a:off x="4693920" y="3016251"/>
            <a:ext cx="3591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04C5E1-FCFC-4AA7-A6CF-971F1C213736}"/>
              </a:ext>
            </a:extLst>
          </p:cNvPr>
          <p:cNvSpPr txBox="1"/>
          <p:nvPr/>
        </p:nvSpPr>
        <p:spPr>
          <a:xfrm>
            <a:off x="2956170" y="3016251"/>
            <a:ext cx="3465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55F439E-7C06-4BC1-BAFD-26A5B1E1AB94}"/>
              </a:ext>
            </a:extLst>
          </p:cNvPr>
          <p:cNvCxnSpPr/>
          <p:nvPr/>
        </p:nvCxnSpPr>
        <p:spPr>
          <a:xfrm>
            <a:off x="2440160" y="4105818"/>
            <a:ext cx="215153" cy="3840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8FCF387-F8AE-4628-9DF5-4AC48545F70D}"/>
              </a:ext>
            </a:extLst>
          </p:cNvPr>
          <p:cNvCxnSpPr>
            <a:endCxn id="25" idx="2"/>
          </p:cNvCxnSpPr>
          <p:nvPr/>
        </p:nvCxnSpPr>
        <p:spPr>
          <a:xfrm flipV="1">
            <a:off x="2652325" y="3493305"/>
            <a:ext cx="477130" cy="97862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77AE053C-F8BF-4C2F-98C3-E92BC5E6730A}"/>
              </a:ext>
            </a:extLst>
          </p:cNvPr>
          <p:cNvSpPr txBox="1"/>
          <p:nvPr/>
        </p:nvSpPr>
        <p:spPr>
          <a:xfrm>
            <a:off x="2454995" y="452609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532E14-4322-4890-B76A-FDD8B7AECB58}"/>
              </a:ext>
            </a:extLst>
          </p:cNvPr>
          <p:cNvSpPr txBox="1"/>
          <p:nvPr/>
        </p:nvSpPr>
        <p:spPr>
          <a:xfrm>
            <a:off x="2752256" y="3610852"/>
            <a:ext cx="3591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B050"/>
                </a:solidFill>
              </a:rPr>
              <a:t>1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A881F87-CE2F-4A8C-9C58-A3D4D807198B}"/>
              </a:ext>
            </a:extLst>
          </p:cNvPr>
          <p:cNvCxnSpPr/>
          <p:nvPr/>
        </p:nvCxnSpPr>
        <p:spPr>
          <a:xfrm>
            <a:off x="8762990" y="4087906"/>
            <a:ext cx="215153" cy="384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B0E94AB-0742-4DF0-A9B0-7B90777282F8}"/>
              </a:ext>
            </a:extLst>
          </p:cNvPr>
          <p:cNvCxnSpPr>
            <a:cxnSpLocks/>
          </p:cNvCxnSpPr>
          <p:nvPr/>
        </p:nvCxnSpPr>
        <p:spPr>
          <a:xfrm flipV="1">
            <a:off x="8978143" y="3429000"/>
            <a:ext cx="47828" cy="10429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38B3EA8-4C73-4777-ACDA-17DD5985D99E}"/>
              </a:ext>
            </a:extLst>
          </p:cNvPr>
          <p:cNvSpPr txBox="1"/>
          <p:nvPr/>
        </p:nvSpPr>
        <p:spPr>
          <a:xfrm>
            <a:off x="8845060" y="3016251"/>
            <a:ext cx="3465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572F97-E5A9-49A5-846C-51CCAB7A9B4B}"/>
              </a:ext>
            </a:extLst>
          </p:cNvPr>
          <p:cNvSpPr txBox="1"/>
          <p:nvPr/>
        </p:nvSpPr>
        <p:spPr>
          <a:xfrm>
            <a:off x="8824896" y="452609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17949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F3848-F639-48E4-8558-C265BFC5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Construction of Major 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85B1A-29EA-41E5-8E6C-85ADFB125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major scale is made of the following pattern: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E5B772A-1F67-4B0D-B434-2E3DC9C3F1BC}"/>
              </a:ext>
            </a:extLst>
          </p:cNvPr>
          <p:cNvCxnSpPr/>
          <p:nvPr/>
        </p:nvCxnSpPr>
        <p:spPr>
          <a:xfrm>
            <a:off x="2492189" y="2692115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68E0673-DE07-41A1-B004-B13E84BCE92B}"/>
              </a:ext>
            </a:extLst>
          </p:cNvPr>
          <p:cNvCxnSpPr/>
          <p:nvPr/>
        </p:nvCxnSpPr>
        <p:spPr>
          <a:xfrm flipV="1">
            <a:off x="2904565" y="2692115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6C32D53-096F-418F-836D-52B923C2BCBF}"/>
              </a:ext>
            </a:extLst>
          </p:cNvPr>
          <p:cNvSpPr txBox="1"/>
          <p:nvPr/>
        </p:nvSpPr>
        <p:spPr>
          <a:xfrm>
            <a:off x="2716093" y="305966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00C1DB1-3E97-4039-8A01-E9A737075A28}"/>
              </a:ext>
            </a:extLst>
          </p:cNvPr>
          <p:cNvCxnSpPr/>
          <p:nvPr/>
        </p:nvCxnSpPr>
        <p:spPr>
          <a:xfrm>
            <a:off x="8168845" y="2692115"/>
            <a:ext cx="412376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CCEB1C1-9B60-4247-AA4C-2C89DD18D71A}"/>
              </a:ext>
            </a:extLst>
          </p:cNvPr>
          <p:cNvCxnSpPr/>
          <p:nvPr/>
        </p:nvCxnSpPr>
        <p:spPr>
          <a:xfrm flipV="1">
            <a:off x="8581221" y="2692115"/>
            <a:ext cx="394447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AA74791-20DD-4011-A06F-7D6BD32AD7E5}"/>
              </a:ext>
            </a:extLst>
          </p:cNvPr>
          <p:cNvSpPr txBox="1"/>
          <p:nvPr/>
        </p:nvSpPr>
        <p:spPr>
          <a:xfrm>
            <a:off x="8392749" y="30596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ABBC31E-A4C4-457F-9563-6FB853B0FBF7}"/>
              </a:ext>
            </a:extLst>
          </p:cNvPr>
          <p:cNvCxnSpPr/>
          <p:nvPr/>
        </p:nvCxnSpPr>
        <p:spPr>
          <a:xfrm>
            <a:off x="3456569" y="2692115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179B8F1-72EC-4623-83D5-31817C1D1DF1}"/>
              </a:ext>
            </a:extLst>
          </p:cNvPr>
          <p:cNvCxnSpPr/>
          <p:nvPr/>
        </p:nvCxnSpPr>
        <p:spPr>
          <a:xfrm flipV="1">
            <a:off x="3868945" y="2692115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F5C8C29-C048-45B5-8400-1FDC1DA21DA5}"/>
              </a:ext>
            </a:extLst>
          </p:cNvPr>
          <p:cNvSpPr txBox="1"/>
          <p:nvPr/>
        </p:nvSpPr>
        <p:spPr>
          <a:xfrm>
            <a:off x="3680473" y="305966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80B7CCE-2997-4F7F-934C-EBA9B96E2C66}"/>
              </a:ext>
            </a:extLst>
          </p:cNvPr>
          <p:cNvCxnSpPr/>
          <p:nvPr/>
        </p:nvCxnSpPr>
        <p:spPr>
          <a:xfrm>
            <a:off x="5274440" y="2692115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72929B4-6B8A-4ABD-B59D-CEF6420A4365}"/>
              </a:ext>
            </a:extLst>
          </p:cNvPr>
          <p:cNvCxnSpPr/>
          <p:nvPr/>
        </p:nvCxnSpPr>
        <p:spPr>
          <a:xfrm flipV="1">
            <a:off x="5686816" y="2692115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D6AE1E7-1520-45CE-9381-25BE59D2BD02}"/>
              </a:ext>
            </a:extLst>
          </p:cNvPr>
          <p:cNvSpPr txBox="1"/>
          <p:nvPr/>
        </p:nvSpPr>
        <p:spPr>
          <a:xfrm>
            <a:off x="5498344" y="305966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FCFCDEF-81CA-441B-95E4-A5840F1AEA1E}"/>
              </a:ext>
            </a:extLst>
          </p:cNvPr>
          <p:cNvCxnSpPr/>
          <p:nvPr/>
        </p:nvCxnSpPr>
        <p:spPr>
          <a:xfrm>
            <a:off x="6305273" y="2692115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C0A3B49-25C8-477B-9C6B-E8F21C9308C2}"/>
              </a:ext>
            </a:extLst>
          </p:cNvPr>
          <p:cNvCxnSpPr/>
          <p:nvPr/>
        </p:nvCxnSpPr>
        <p:spPr>
          <a:xfrm flipV="1">
            <a:off x="6717649" y="2692115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BEEE138-3DA3-4FD9-851A-9A4F1CF3AB56}"/>
              </a:ext>
            </a:extLst>
          </p:cNvPr>
          <p:cNvSpPr txBox="1"/>
          <p:nvPr/>
        </p:nvSpPr>
        <p:spPr>
          <a:xfrm>
            <a:off x="6529177" y="305966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6622220-0368-45DC-ACE8-93AE8759A9FC}"/>
              </a:ext>
            </a:extLst>
          </p:cNvPr>
          <p:cNvCxnSpPr/>
          <p:nvPr/>
        </p:nvCxnSpPr>
        <p:spPr>
          <a:xfrm>
            <a:off x="7281203" y="2692115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F4568E9-B867-40AE-9C32-9145DBCB4DF5}"/>
              </a:ext>
            </a:extLst>
          </p:cNvPr>
          <p:cNvCxnSpPr/>
          <p:nvPr/>
        </p:nvCxnSpPr>
        <p:spPr>
          <a:xfrm flipV="1">
            <a:off x="7693579" y="2692115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0FE5231-FE4D-47F0-A68F-BA713929B213}"/>
              </a:ext>
            </a:extLst>
          </p:cNvPr>
          <p:cNvSpPr txBox="1"/>
          <p:nvPr/>
        </p:nvSpPr>
        <p:spPr>
          <a:xfrm>
            <a:off x="7505107" y="305966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6C4AF55-98C4-4EB4-9DA8-3887E4B3E010}"/>
              </a:ext>
            </a:extLst>
          </p:cNvPr>
          <p:cNvCxnSpPr/>
          <p:nvPr/>
        </p:nvCxnSpPr>
        <p:spPr>
          <a:xfrm>
            <a:off x="4378037" y="2692115"/>
            <a:ext cx="412376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1D50FE2-1106-40D2-8694-E8FC53D4E0C8}"/>
              </a:ext>
            </a:extLst>
          </p:cNvPr>
          <p:cNvCxnSpPr/>
          <p:nvPr/>
        </p:nvCxnSpPr>
        <p:spPr>
          <a:xfrm flipV="1">
            <a:off x="4790413" y="2692115"/>
            <a:ext cx="394447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F249EDA-DC3D-427B-9ABC-860301CFE54A}"/>
              </a:ext>
            </a:extLst>
          </p:cNvPr>
          <p:cNvSpPr txBox="1"/>
          <p:nvPr/>
        </p:nvSpPr>
        <p:spPr>
          <a:xfrm>
            <a:off x="4601941" y="30596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46FD48-FCBE-41F1-8800-ECED8492ADC7}"/>
              </a:ext>
            </a:extLst>
          </p:cNvPr>
          <p:cNvSpPr txBox="1"/>
          <p:nvPr/>
        </p:nvSpPr>
        <p:spPr>
          <a:xfrm>
            <a:off x="838200" y="4356846"/>
            <a:ext cx="87361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next 2 slides are examples of constructing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mini piano with notes is provided in the top left corner to help you out.  </a:t>
            </a:r>
          </a:p>
        </p:txBody>
      </p:sp>
    </p:spTree>
    <p:extLst>
      <p:ext uri="{BB962C8B-B14F-4D97-AF65-F5344CB8AC3E}">
        <p14:creationId xmlns:p14="http://schemas.microsoft.com/office/powerpoint/2010/main" val="249723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A0CC4-C15D-47DC-AD33-90776CFF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Construction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DC801F0-E58E-42C8-A666-AD31ACD3A6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537" y="1532965"/>
            <a:ext cx="8924925" cy="5020270"/>
          </a:xfr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B60E35A-7902-4ED7-A2E0-013FE4A73417}"/>
              </a:ext>
            </a:extLst>
          </p:cNvPr>
          <p:cNvCxnSpPr/>
          <p:nvPr/>
        </p:nvCxnSpPr>
        <p:spPr>
          <a:xfrm>
            <a:off x="3209365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F32C734-6E7E-4933-83E3-07D661B526B2}"/>
              </a:ext>
            </a:extLst>
          </p:cNvPr>
          <p:cNvCxnSpPr/>
          <p:nvPr/>
        </p:nvCxnSpPr>
        <p:spPr>
          <a:xfrm flipV="1">
            <a:off x="3621741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5BF177B-9B78-490D-80D0-244DB446BB2D}"/>
              </a:ext>
            </a:extLst>
          </p:cNvPr>
          <p:cNvSpPr txBox="1"/>
          <p:nvPr/>
        </p:nvSpPr>
        <p:spPr>
          <a:xfrm>
            <a:off x="3433269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F5BEFDE-DB91-4506-9891-552BA2EFDE2A}"/>
              </a:ext>
            </a:extLst>
          </p:cNvPr>
          <p:cNvCxnSpPr/>
          <p:nvPr/>
        </p:nvCxnSpPr>
        <p:spPr>
          <a:xfrm>
            <a:off x="8676388" y="4957482"/>
            <a:ext cx="412376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4AA27C6-1EB6-4DC7-A3DB-CF6A2787E99A}"/>
              </a:ext>
            </a:extLst>
          </p:cNvPr>
          <p:cNvCxnSpPr/>
          <p:nvPr/>
        </p:nvCxnSpPr>
        <p:spPr>
          <a:xfrm flipV="1">
            <a:off x="9088764" y="4957482"/>
            <a:ext cx="394447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6EA3CB0-E7E4-4D15-A8AF-7231B4A67214}"/>
              </a:ext>
            </a:extLst>
          </p:cNvPr>
          <p:cNvSpPr txBox="1"/>
          <p:nvPr/>
        </p:nvSpPr>
        <p:spPr>
          <a:xfrm>
            <a:off x="8900292" y="532503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6A4EC07-381F-42E1-A15D-57E0B170C9E1}"/>
              </a:ext>
            </a:extLst>
          </p:cNvPr>
          <p:cNvCxnSpPr/>
          <p:nvPr/>
        </p:nvCxnSpPr>
        <p:spPr>
          <a:xfrm>
            <a:off x="4119283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3CD92F-30B8-4CA0-A6C1-C18305ED9616}"/>
              </a:ext>
            </a:extLst>
          </p:cNvPr>
          <p:cNvCxnSpPr/>
          <p:nvPr/>
        </p:nvCxnSpPr>
        <p:spPr>
          <a:xfrm flipV="1">
            <a:off x="4531659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9871084-EF05-4C14-8DB4-64908E97296E}"/>
              </a:ext>
            </a:extLst>
          </p:cNvPr>
          <p:cNvSpPr txBox="1"/>
          <p:nvPr/>
        </p:nvSpPr>
        <p:spPr>
          <a:xfrm>
            <a:off x="4343187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3438CCA-5B1F-46D4-9351-D044DFE72AE3}"/>
              </a:ext>
            </a:extLst>
          </p:cNvPr>
          <p:cNvCxnSpPr/>
          <p:nvPr/>
        </p:nvCxnSpPr>
        <p:spPr>
          <a:xfrm>
            <a:off x="5904520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B1DBBDF-34FF-4206-B02A-01E97C2CCA37}"/>
              </a:ext>
            </a:extLst>
          </p:cNvPr>
          <p:cNvCxnSpPr/>
          <p:nvPr/>
        </p:nvCxnSpPr>
        <p:spPr>
          <a:xfrm flipV="1">
            <a:off x="6316896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B2FF9D8-42C4-4BBF-82B2-7C37DEB6A47B}"/>
              </a:ext>
            </a:extLst>
          </p:cNvPr>
          <p:cNvSpPr txBox="1"/>
          <p:nvPr/>
        </p:nvSpPr>
        <p:spPr>
          <a:xfrm>
            <a:off x="6128424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885B2BF-88FD-4D9D-B9C6-985B66FEFC71}"/>
              </a:ext>
            </a:extLst>
          </p:cNvPr>
          <p:cNvCxnSpPr/>
          <p:nvPr/>
        </p:nvCxnSpPr>
        <p:spPr>
          <a:xfrm>
            <a:off x="6897187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F6E9332-28CC-4904-BD72-CF28AA553744}"/>
              </a:ext>
            </a:extLst>
          </p:cNvPr>
          <p:cNvCxnSpPr/>
          <p:nvPr/>
        </p:nvCxnSpPr>
        <p:spPr>
          <a:xfrm flipV="1">
            <a:off x="7309563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908D634-D105-46A8-8014-E66FAD7AA336}"/>
              </a:ext>
            </a:extLst>
          </p:cNvPr>
          <p:cNvSpPr txBox="1"/>
          <p:nvPr/>
        </p:nvSpPr>
        <p:spPr>
          <a:xfrm>
            <a:off x="7121091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6D85C41-AD3F-4872-9C83-B2B1DAE026B0}"/>
              </a:ext>
            </a:extLst>
          </p:cNvPr>
          <p:cNvCxnSpPr/>
          <p:nvPr/>
        </p:nvCxnSpPr>
        <p:spPr>
          <a:xfrm>
            <a:off x="7768965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4FE8A73-525F-45F7-801B-F66E74E2F0BD}"/>
              </a:ext>
            </a:extLst>
          </p:cNvPr>
          <p:cNvCxnSpPr/>
          <p:nvPr/>
        </p:nvCxnSpPr>
        <p:spPr>
          <a:xfrm flipV="1">
            <a:off x="8181341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57B5DFA-D86C-490A-B2D9-21AAA894FB62}"/>
              </a:ext>
            </a:extLst>
          </p:cNvPr>
          <p:cNvSpPr txBox="1"/>
          <p:nvPr/>
        </p:nvSpPr>
        <p:spPr>
          <a:xfrm>
            <a:off x="7992869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DBF0307-F307-4F46-83EB-0DBADDEE9D97}"/>
              </a:ext>
            </a:extLst>
          </p:cNvPr>
          <p:cNvCxnSpPr/>
          <p:nvPr/>
        </p:nvCxnSpPr>
        <p:spPr>
          <a:xfrm>
            <a:off x="4978726" y="4957482"/>
            <a:ext cx="412376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244FA58-979E-4860-93CE-D862CF16AFA5}"/>
              </a:ext>
            </a:extLst>
          </p:cNvPr>
          <p:cNvCxnSpPr/>
          <p:nvPr/>
        </p:nvCxnSpPr>
        <p:spPr>
          <a:xfrm flipV="1">
            <a:off x="5391102" y="4957482"/>
            <a:ext cx="394447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90FEF18-96DC-4B77-BBEB-DD0BE15EB87F}"/>
              </a:ext>
            </a:extLst>
          </p:cNvPr>
          <p:cNvSpPr txBox="1"/>
          <p:nvPr/>
        </p:nvSpPr>
        <p:spPr>
          <a:xfrm>
            <a:off x="5202630" y="532503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pic>
        <p:nvPicPr>
          <p:cNvPr id="36" name="Picture 35" descr="A close up of a logo&#10;&#10;Description automatically generated">
            <a:extLst>
              <a:ext uri="{FF2B5EF4-FFF2-40B4-BE49-F238E27FC236}">
                <a16:creationId xmlns:a16="http://schemas.microsoft.com/office/drawing/2014/main" id="{49482525-32F8-4CE6-ADA6-1BE208B985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92"/>
            <a:ext cx="3278588" cy="92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37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A0CC4-C15D-47DC-AD33-90776CFF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Construction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C801F0-E58E-42C8-A666-AD31ACD3A6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9153" y="2364038"/>
            <a:ext cx="8924925" cy="2593444"/>
          </a:xfr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B60E35A-7902-4ED7-A2E0-013FE4A73417}"/>
              </a:ext>
            </a:extLst>
          </p:cNvPr>
          <p:cNvCxnSpPr/>
          <p:nvPr/>
        </p:nvCxnSpPr>
        <p:spPr>
          <a:xfrm>
            <a:off x="3209365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F32C734-6E7E-4933-83E3-07D661B526B2}"/>
              </a:ext>
            </a:extLst>
          </p:cNvPr>
          <p:cNvCxnSpPr/>
          <p:nvPr/>
        </p:nvCxnSpPr>
        <p:spPr>
          <a:xfrm flipV="1">
            <a:off x="3621741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5BF177B-9B78-490D-80D0-244DB446BB2D}"/>
              </a:ext>
            </a:extLst>
          </p:cNvPr>
          <p:cNvSpPr txBox="1"/>
          <p:nvPr/>
        </p:nvSpPr>
        <p:spPr>
          <a:xfrm>
            <a:off x="3433269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F5BEFDE-DB91-4506-9891-552BA2EFDE2A}"/>
              </a:ext>
            </a:extLst>
          </p:cNvPr>
          <p:cNvCxnSpPr/>
          <p:nvPr/>
        </p:nvCxnSpPr>
        <p:spPr>
          <a:xfrm>
            <a:off x="8886021" y="4957482"/>
            <a:ext cx="412376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4AA27C6-1EB6-4DC7-A3DB-CF6A2787E99A}"/>
              </a:ext>
            </a:extLst>
          </p:cNvPr>
          <p:cNvCxnSpPr/>
          <p:nvPr/>
        </p:nvCxnSpPr>
        <p:spPr>
          <a:xfrm flipV="1">
            <a:off x="9298397" y="4957482"/>
            <a:ext cx="394447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6EA3CB0-E7E4-4D15-A8AF-7231B4A67214}"/>
              </a:ext>
            </a:extLst>
          </p:cNvPr>
          <p:cNvSpPr txBox="1"/>
          <p:nvPr/>
        </p:nvSpPr>
        <p:spPr>
          <a:xfrm>
            <a:off x="9109925" y="532503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6A4EC07-381F-42E1-A15D-57E0B170C9E1}"/>
              </a:ext>
            </a:extLst>
          </p:cNvPr>
          <p:cNvCxnSpPr/>
          <p:nvPr/>
        </p:nvCxnSpPr>
        <p:spPr>
          <a:xfrm>
            <a:off x="4173745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3CD92F-30B8-4CA0-A6C1-C18305ED9616}"/>
              </a:ext>
            </a:extLst>
          </p:cNvPr>
          <p:cNvCxnSpPr/>
          <p:nvPr/>
        </p:nvCxnSpPr>
        <p:spPr>
          <a:xfrm flipV="1">
            <a:off x="4586121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9871084-EF05-4C14-8DB4-64908E97296E}"/>
              </a:ext>
            </a:extLst>
          </p:cNvPr>
          <p:cNvSpPr txBox="1"/>
          <p:nvPr/>
        </p:nvSpPr>
        <p:spPr>
          <a:xfrm>
            <a:off x="4397649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3438CCA-5B1F-46D4-9351-D044DFE72AE3}"/>
              </a:ext>
            </a:extLst>
          </p:cNvPr>
          <p:cNvCxnSpPr/>
          <p:nvPr/>
        </p:nvCxnSpPr>
        <p:spPr>
          <a:xfrm>
            <a:off x="5991616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B1DBBDF-34FF-4206-B02A-01E97C2CCA37}"/>
              </a:ext>
            </a:extLst>
          </p:cNvPr>
          <p:cNvCxnSpPr/>
          <p:nvPr/>
        </p:nvCxnSpPr>
        <p:spPr>
          <a:xfrm flipV="1">
            <a:off x="6403992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B2FF9D8-42C4-4BBF-82B2-7C37DEB6A47B}"/>
              </a:ext>
            </a:extLst>
          </p:cNvPr>
          <p:cNvSpPr txBox="1"/>
          <p:nvPr/>
        </p:nvSpPr>
        <p:spPr>
          <a:xfrm>
            <a:off x="6215520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885B2BF-88FD-4D9D-B9C6-985B66FEFC71}"/>
              </a:ext>
            </a:extLst>
          </p:cNvPr>
          <p:cNvCxnSpPr/>
          <p:nvPr/>
        </p:nvCxnSpPr>
        <p:spPr>
          <a:xfrm>
            <a:off x="7022449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F6E9332-28CC-4904-BD72-CF28AA553744}"/>
              </a:ext>
            </a:extLst>
          </p:cNvPr>
          <p:cNvCxnSpPr/>
          <p:nvPr/>
        </p:nvCxnSpPr>
        <p:spPr>
          <a:xfrm flipV="1">
            <a:off x="7434825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908D634-D105-46A8-8014-E66FAD7AA336}"/>
              </a:ext>
            </a:extLst>
          </p:cNvPr>
          <p:cNvSpPr txBox="1"/>
          <p:nvPr/>
        </p:nvSpPr>
        <p:spPr>
          <a:xfrm>
            <a:off x="7246353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6D85C41-AD3F-4872-9C83-B2B1DAE026B0}"/>
              </a:ext>
            </a:extLst>
          </p:cNvPr>
          <p:cNvCxnSpPr/>
          <p:nvPr/>
        </p:nvCxnSpPr>
        <p:spPr>
          <a:xfrm>
            <a:off x="7998379" y="4957482"/>
            <a:ext cx="412376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4FE8A73-525F-45F7-801B-F66E74E2F0BD}"/>
              </a:ext>
            </a:extLst>
          </p:cNvPr>
          <p:cNvCxnSpPr/>
          <p:nvPr/>
        </p:nvCxnSpPr>
        <p:spPr>
          <a:xfrm flipV="1">
            <a:off x="8410755" y="4957482"/>
            <a:ext cx="394447" cy="3675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57B5DFA-D86C-490A-B2D9-21AAA894FB62}"/>
              </a:ext>
            </a:extLst>
          </p:cNvPr>
          <p:cNvSpPr txBox="1"/>
          <p:nvPr/>
        </p:nvSpPr>
        <p:spPr>
          <a:xfrm>
            <a:off x="8222283" y="532503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DBF0307-F307-4F46-83EB-0DBADDEE9D97}"/>
              </a:ext>
            </a:extLst>
          </p:cNvPr>
          <p:cNvCxnSpPr/>
          <p:nvPr/>
        </p:nvCxnSpPr>
        <p:spPr>
          <a:xfrm>
            <a:off x="5095213" y="4957482"/>
            <a:ext cx="412376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244FA58-979E-4860-93CE-D862CF16AFA5}"/>
              </a:ext>
            </a:extLst>
          </p:cNvPr>
          <p:cNvCxnSpPr/>
          <p:nvPr/>
        </p:nvCxnSpPr>
        <p:spPr>
          <a:xfrm flipV="1">
            <a:off x="5507589" y="4957482"/>
            <a:ext cx="394447" cy="367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90FEF18-96DC-4B77-BBEB-DD0BE15EB87F}"/>
              </a:ext>
            </a:extLst>
          </p:cNvPr>
          <p:cNvSpPr txBox="1"/>
          <p:nvPr/>
        </p:nvSpPr>
        <p:spPr>
          <a:xfrm>
            <a:off x="5319117" y="532503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pic>
        <p:nvPicPr>
          <p:cNvPr id="35" name="Picture 34" descr="A close up of a logo&#10;&#10;Description automatically generated">
            <a:extLst>
              <a:ext uri="{FF2B5EF4-FFF2-40B4-BE49-F238E27FC236}">
                <a16:creationId xmlns:a16="http://schemas.microsoft.com/office/drawing/2014/main" id="{C140024C-1987-4EC2-9C93-86DEBDF382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92"/>
            <a:ext cx="3278588" cy="92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4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D6653-EDEB-4BE6-B8E7-9459927E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C795E-7C7D-4C99-8A18-3F9E1605B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On a </a:t>
            </a:r>
            <a:r>
              <a:rPr lang="en-US" b="1" dirty="0"/>
              <a:t>WORD DOCUMENT</a:t>
            </a:r>
            <a:r>
              <a:rPr lang="en-US" dirty="0"/>
              <a:t>, construct the following scales starting and ending on these notes:</a:t>
            </a:r>
          </a:p>
          <a:p>
            <a:pPr lvl="1"/>
            <a:r>
              <a:rPr lang="en-US" dirty="0"/>
              <a:t>F</a:t>
            </a:r>
          </a:p>
          <a:p>
            <a:pPr lvl="1"/>
            <a:r>
              <a:rPr lang="en-US" dirty="0"/>
              <a:t>A</a:t>
            </a:r>
          </a:p>
          <a:p>
            <a:pPr lvl="1"/>
            <a:r>
              <a:rPr lang="en-US" dirty="0"/>
              <a:t>Bb</a:t>
            </a:r>
          </a:p>
          <a:p>
            <a:r>
              <a:rPr lang="en-US" dirty="0"/>
              <a:t>It does NOT have to be on staff paper.  I repeat…IT DOES NOT NEED TO BE ON STAFF PAPER.</a:t>
            </a:r>
          </a:p>
          <a:p>
            <a:r>
              <a:rPr lang="en-US" dirty="0"/>
              <a:t>Simply write the notes of the scales in order from LEFT to RIGHT.</a:t>
            </a:r>
          </a:p>
          <a:p>
            <a:r>
              <a:rPr lang="en-US" dirty="0"/>
              <a:t>An EXAMPLE of what you will need to turn in can be found on the next slide.  Your scales will start on different notes (see above).</a:t>
            </a:r>
          </a:p>
          <a:p>
            <a:r>
              <a:rPr lang="en-US" dirty="0"/>
              <a:t>Use the piano and any other online resources to help you out.  </a:t>
            </a:r>
          </a:p>
          <a:p>
            <a:r>
              <a:rPr lang="en-US" dirty="0"/>
              <a:t>Feel free to make your assignment look interesting!!!</a:t>
            </a:r>
          </a:p>
          <a:p>
            <a:r>
              <a:rPr lang="en-US" b="1" dirty="0"/>
              <a:t>Please upload you assignment via </a:t>
            </a:r>
            <a:r>
              <a:rPr lang="en-US" b="1" dirty="0" err="1"/>
              <a:t>itsLearning</a:t>
            </a:r>
            <a:r>
              <a:rPr lang="en-US" b="1" dirty="0"/>
              <a:t>!!  I figured out how to do that now.</a:t>
            </a:r>
          </a:p>
          <a:p>
            <a:r>
              <a:rPr lang="en-US" dirty="0"/>
              <a:t>Email any questions to Mr. Zavalla at rzavalla@ccisd.net</a:t>
            </a:r>
          </a:p>
        </p:txBody>
      </p:sp>
    </p:spTree>
    <p:extLst>
      <p:ext uri="{BB962C8B-B14F-4D97-AF65-F5344CB8AC3E}">
        <p14:creationId xmlns:p14="http://schemas.microsoft.com/office/powerpoint/2010/main" val="356009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8F0BB-69B8-468C-A911-FBF469C5D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Assignment</a:t>
            </a:r>
          </a:p>
        </p:txBody>
      </p:sp>
      <p:pic>
        <p:nvPicPr>
          <p:cNvPr id="9" name="Content Placeholder 8" descr="A picture containing bird, flower&#10;&#10;Description automatically generated">
            <a:extLst>
              <a:ext uri="{FF2B5EF4-FFF2-40B4-BE49-F238E27FC236}">
                <a16:creationId xmlns:a16="http://schemas.microsoft.com/office/drawing/2014/main" id="{CF785FC3-6741-4CFF-9570-97BD62B609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223" y="1404284"/>
            <a:ext cx="7679106" cy="4351338"/>
          </a:xfrm>
        </p:spPr>
      </p:pic>
    </p:spTree>
    <p:extLst>
      <p:ext uri="{BB962C8B-B14F-4D97-AF65-F5344CB8AC3E}">
        <p14:creationId xmlns:p14="http://schemas.microsoft.com/office/powerpoint/2010/main" val="44410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288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Major Scales</vt:lpstr>
      <vt:lpstr>Whole &amp; Half Steps</vt:lpstr>
      <vt:lpstr>Whole Steps/Half Steps</vt:lpstr>
      <vt:lpstr>Construction of Major Scales</vt:lpstr>
      <vt:lpstr>Construction</vt:lpstr>
      <vt:lpstr>Construction</vt:lpstr>
      <vt:lpstr>Assignment</vt:lpstr>
      <vt:lpstr>Example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Scales</dc:title>
  <dc:creator>Zavalla, Russell</dc:creator>
  <cp:lastModifiedBy>Zavalla, Russell</cp:lastModifiedBy>
  <cp:revision>15</cp:revision>
  <dcterms:created xsi:type="dcterms:W3CDTF">2020-03-19T15:43:20Z</dcterms:created>
  <dcterms:modified xsi:type="dcterms:W3CDTF">2020-04-06T18:44:22Z</dcterms:modified>
</cp:coreProperties>
</file>